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77" r:id="rId3"/>
    <p:sldId id="280" r:id="rId4"/>
    <p:sldId id="264" r:id="rId5"/>
    <p:sldId id="265" r:id="rId6"/>
    <p:sldId id="266" r:id="rId7"/>
    <p:sldId id="267" r:id="rId8"/>
    <p:sldId id="281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148"/>
    <p:restoredTop sz="94647"/>
  </p:normalViewPr>
  <p:slideViewPr>
    <p:cSldViewPr snapToGrid="0" snapToObjects="1">
      <p:cViewPr varScale="1">
        <p:scale>
          <a:sx n="116" d="100"/>
          <a:sy n="116" d="100"/>
        </p:scale>
        <p:origin x="200" y="13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3363C1-015B-1347-BEBD-3135EB34B609}" type="datetimeFigureOut">
              <a:rPr lang="en-US" smtClean="0"/>
              <a:t>11/12/17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98D67-254C-A740-BFF6-95100130D0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72792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3363C1-015B-1347-BEBD-3135EB34B609}" type="datetimeFigureOut">
              <a:rPr lang="en-US" smtClean="0"/>
              <a:t>11/12/17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98D67-254C-A740-BFF6-95100130D0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3443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3363C1-015B-1347-BEBD-3135EB34B609}" type="datetimeFigureOut">
              <a:rPr lang="en-US" smtClean="0"/>
              <a:t>11/12/17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98D67-254C-A740-BFF6-95100130D0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3327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3363C1-015B-1347-BEBD-3135EB34B609}" type="datetimeFigureOut">
              <a:rPr lang="en-US" smtClean="0"/>
              <a:t>11/12/17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98D67-254C-A740-BFF6-95100130D0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9517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3363C1-015B-1347-BEBD-3135EB34B609}" type="datetimeFigureOut">
              <a:rPr lang="en-US" smtClean="0"/>
              <a:t>11/12/17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98D67-254C-A740-BFF6-95100130D0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98909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3363C1-015B-1347-BEBD-3135EB34B609}" type="datetimeFigureOut">
              <a:rPr lang="en-US" smtClean="0"/>
              <a:t>11/12/17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98D67-254C-A740-BFF6-95100130D0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78437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3363C1-015B-1347-BEBD-3135EB34B609}" type="datetimeFigureOut">
              <a:rPr lang="en-US" smtClean="0"/>
              <a:t>11/12/17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98D67-254C-A740-BFF6-95100130D0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67203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3363C1-015B-1347-BEBD-3135EB34B609}" type="datetimeFigureOut">
              <a:rPr lang="en-US" smtClean="0"/>
              <a:t>11/12/17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98D67-254C-A740-BFF6-95100130D0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26807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3363C1-015B-1347-BEBD-3135EB34B609}" type="datetimeFigureOut">
              <a:rPr lang="en-US" smtClean="0"/>
              <a:t>11/12/17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98D67-254C-A740-BFF6-95100130D0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7540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3363C1-015B-1347-BEBD-3135EB34B609}" type="datetimeFigureOut">
              <a:rPr lang="en-US" smtClean="0"/>
              <a:t>11/12/17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98D67-254C-A740-BFF6-95100130D0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299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3363C1-015B-1347-BEBD-3135EB34B609}" type="datetimeFigureOut">
              <a:rPr lang="en-US" smtClean="0"/>
              <a:t>11/12/17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98D67-254C-A740-BFF6-95100130D0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97531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3363C1-015B-1347-BEBD-3135EB34B609}" type="datetimeFigureOut">
              <a:rPr lang="en-US" smtClean="0"/>
              <a:t>11/12/17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898D67-254C-A740-BFF6-95100130D0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38055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98270" y="1019493"/>
            <a:ext cx="9144000" cy="2387600"/>
          </a:xfrm>
        </p:spPr>
        <p:txBody>
          <a:bodyPr/>
          <a:lstStyle/>
          <a:p>
            <a:r>
              <a:rPr lang="en-US" dirty="0"/>
              <a:t>d</a:t>
            </a:r>
            <a:r>
              <a:rPr lang="en-US" dirty="0" smtClean="0"/>
              <a:t>raft-</a:t>
            </a:r>
            <a:r>
              <a:rPr lang="en-US" dirty="0" err="1" smtClean="0"/>
              <a:t>huston</a:t>
            </a:r>
            <a:r>
              <a:rPr lang="en-US" dirty="0" smtClean="0"/>
              <a:t>-</a:t>
            </a:r>
            <a:r>
              <a:rPr lang="en-US" dirty="0" err="1" smtClean="0"/>
              <a:t>kskroll</a:t>
            </a:r>
            <a:r>
              <a:rPr lang="en-US" dirty="0" smtClean="0"/>
              <a:t>-sentinel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301240" y="4322128"/>
            <a:ext cx="9144000" cy="1655762"/>
          </a:xfrm>
        </p:spPr>
        <p:txBody>
          <a:bodyPr>
            <a:normAutofit/>
          </a:bodyPr>
          <a:lstStyle/>
          <a:p>
            <a:pPr algn="r"/>
            <a:r>
              <a:rPr lang="en-US" sz="2000" dirty="0" smtClean="0">
                <a:solidFill>
                  <a:schemeClr val="bg1">
                    <a:lumMod val="75000"/>
                  </a:schemeClr>
                </a:solidFill>
                <a:latin typeface="AhnbergHand" charset="0"/>
                <a:ea typeface="AhnbergHand" charset="0"/>
                <a:cs typeface="AhnbergHand" charset="0"/>
              </a:rPr>
              <a:t>Geoff Huston</a:t>
            </a:r>
          </a:p>
          <a:p>
            <a:pPr algn="r"/>
            <a:r>
              <a:rPr lang="en-US" sz="2000" dirty="0" smtClean="0">
                <a:solidFill>
                  <a:schemeClr val="bg1">
                    <a:lumMod val="75000"/>
                  </a:schemeClr>
                </a:solidFill>
                <a:latin typeface="AhnbergHand" charset="0"/>
                <a:ea typeface="AhnbergHand" charset="0"/>
                <a:cs typeface="AhnbergHand" charset="0"/>
              </a:rPr>
              <a:t>Joao </a:t>
            </a:r>
            <a:r>
              <a:rPr lang="en-US" sz="2000" dirty="0" err="1" smtClean="0">
                <a:solidFill>
                  <a:schemeClr val="bg1">
                    <a:lumMod val="75000"/>
                  </a:schemeClr>
                </a:solidFill>
                <a:latin typeface="AhnbergHand" charset="0"/>
                <a:ea typeface="AhnbergHand" charset="0"/>
                <a:cs typeface="AhnbergHand" charset="0"/>
              </a:rPr>
              <a:t>Damas</a:t>
            </a:r>
            <a:endParaRPr lang="en-US" sz="2000" dirty="0" smtClean="0">
              <a:solidFill>
                <a:schemeClr val="bg1">
                  <a:lumMod val="75000"/>
                </a:schemeClr>
              </a:solidFill>
              <a:latin typeface="AhnbergHand" charset="0"/>
              <a:ea typeface="AhnbergHand" charset="0"/>
              <a:cs typeface="AhnbergHand" charset="0"/>
            </a:endParaRPr>
          </a:p>
          <a:p>
            <a:pPr algn="r"/>
            <a:r>
              <a:rPr lang="en-US" sz="2000" dirty="0" smtClean="0">
                <a:solidFill>
                  <a:schemeClr val="bg1">
                    <a:lumMod val="75000"/>
                  </a:schemeClr>
                </a:solidFill>
                <a:latin typeface="AhnbergHand" charset="0"/>
                <a:ea typeface="AhnbergHand" charset="0"/>
                <a:cs typeface="AhnbergHand" charset="0"/>
              </a:rPr>
              <a:t>Warren </a:t>
            </a:r>
            <a:r>
              <a:rPr lang="en-US" sz="2000" dirty="0" err="1" smtClean="0">
                <a:solidFill>
                  <a:schemeClr val="bg1">
                    <a:lumMod val="75000"/>
                  </a:schemeClr>
                </a:solidFill>
                <a:latin typeface="AhnbergHand" charset="0"/>
                <a:ea typeface="AhnbergHand" charset="0"/>
                <a:cs typeface="AhnbergHand" charset="0"/>
              </a:rPr>
              <a:t>Kumari</a:t>
            </a:r>
            <a:endParaRPr lang="en-US" sz="2000" dirty="0" smtClean="0">
              <a:solidFill>
                <a:schemeClr val="bg1">
                  <a:lumMod val="75000"/>
                </a:schemeClr>
              </a:solidFill>
              <a:latin typeface="AhnbergHand" charset="0"/>
              <a:ea typeface="AhnbergHand" charset="0"/>
              <a:cs typeface="AhnbergHan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9146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Measuring KSK Roll Readiness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690688"/>
            <a:ext cx="10888980" cy="435133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b="1" dirty="0" smtClean="0"/>
              <a:t>Getting resolvers to report on their local trusted key state</a:t>
            </a:r>
          </a:p>
          <a:p>
            <a:pPr lvl="1"/>
            <a:r>
              <a:rPr lang="en-US" sz="2800" dirty="0" smtClean="0"/>
              <a:t>Resolvers that support the RFC8145 signal mechanism periodically include the key tag of their locally trusted keys into a query directed towards the root servers</a:t>
            </a:r>
          </a:p>
          <a:p>
            <a:pPr marL="457200" lvl="1" indent="0">
              <a:buNone/>
            </a:pPr>
            <a:r>
              <a:rPr lang="en-US" sz="2800" dirty="0" smtClean="0"/>
              <a:t>But:</a:t>
            </a:r>
          </a:p>
          <a:p>
            <a:pPr lvl="2"/>
            <a:r>
              <a:rPr lang="en-US" sz="2400" dirty="0" smtClean="0"/>
              <a:t>An aggregated signal is only visible to root servers</a:t>
            </a:r>
          </a:p>
          <a:p>
            <a:pPr lvl="2"/>
            <a:r>
              <a:rPr lang="en-US" sz="2400" dirty="0" smtClean="0"/>
              <a:t>DNS forwarders and local caching confuse attribution efforts</a:t>
            </a:r>
          </a:p>
          <a:p>
            <a:pPr lvl="2"/>
            <a:r>
              <a:rPr lang="en-US" sz="2400" dirty="0"/>
              <a:t>T</a:t>
            </a:r>
            <a:r>
              <a:rPr lang="en-US" sz="2400" dirty="0" smtClean="0"/>
              <a:t>he number of users that exclusively rely on reporting resolvers is not apparent</a:t>
            </a:r>
          </a:p>
          <a:p>
            <a:pPr lvl="2"/>
            <a:r>
              <a:rPr lang="en-US" sz="2400" dirty="0"/>
              <a:t>I</a:t>
            </a:r>
            <a:r>
              <a:rPr lang="en-US" sz="2400" dirty="0" smtClean="0"/>
              <a:t>t is unknown whether the user has alternate resolvers that they can use </a:t>
            </a:r>
          </a:p>
          <a:p>
            <a:pPr lvl="1"/>
            <a:endParaRPr lang="en-US" sz="2800" dirty="0" smtClean="0"/>
          </a:p>
          <a:p>
            <a:pPr lvl="1"/>
            <a:endParaRPr lang="en-US" sz="2800" dirty="0" smtClean="0"/>
          </a:p>
        </p:txBody>
      </p:sp>
    </p:spTree>
    <p:extLst>
      <p:ext uri="{BB962C8B-B14F-4D97-AF65-F5344CB8AC3E}">
        <p14:creationId xmlns:p14="http://schemas.microsoft.com/office/powerpoint/2010/main" val="3335108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User-Side Measurement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86429"/>
            <a:ext cx="10515600" cy="4590534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 smtClean="0"/>
              <a:t>Can we devise a DNS query that could reveal the state of the trusted keys of the </a:t>
            </a:r>
            <a:r>
              <a:rPr lang="en-US" dirty="0"/>
              <a:t>resolvers that the user actually invokes back to the user?</a:t>
            </a:r>
            <a:endParaRPr lang="en-US" dirty="0" smtClean="0"/>
          </a:p>
          <a:p>
            <a:pPr lvl="1"/>
            <a:r>
              <a:rPr lang="en-US" dirty="0"/>
              <a:t>Not within the current parameters of DNSSEC and/or resolver </a:t>
            </a:r>
            <a:r>
              <a:rPr lang="en-US" dirty="0" err="1" smtClean="0"/>
              <a:t>behaviour</a:t>
            </a:r>
            <a:endParaRPr lang="en-US" dirty="0" smtClean="0"/>
          </a:p>
          <a:p>
            <a:pPr lvl="1"/>
            <a:endParaRPr lang="en-US" dirty="0"/>
          </a:p>
          <a:p>
            <a:pPr lvl="1"/>
            <a:r>
              <a:rPr lang="en-US" dirty="0" smtClean="0"/>
              <a:t>But what if we could change resolver </a:t>
            </a:r>
            <a:r>
              <a:rPr lang="en-US" dirty="0" err="1" smtClean="0"/>
              <a:t>behaviour</a:t>
            </a:r>
            <a:r>
              <a:rPr lang="en-US" dirty="0" smtClean="0"/>
              <a:t>?</a:t>
            </a:r>
          </a:p>
          <a:p>
            <a:pPr lvl="2"/>
            <a:r>
              <a:rPr lang="en-US" dirty="0" smtClean="0"/>
              <a:t>Just as RFC8145 required a change in resolver </a:t>
            </a:r>
            <a:r>
              <a:rPr lang="en-US" dirty="0" err="1" smtClean="0"/>
              <a:t>behaviour</a:t>
            </a:r>
            <a:endParaRPr lang="en-US" dirty="0" smtClean="0"/>
          </a:p>
          <a:p>
            <a:pPr lvl="1"/>
            <a:r>
              <a:rPr lang="en-US" dirty="0" smtClean="0"/>
              <a:t>We propose a change to the resolver’s reporting of validation outcome depending on the resolver’s local trusted key state:</a:t>
            </a:r>
          </a:p>
          <a:p>
            <a:pPr lvl="2"/>
            <a:r>
              <a:rPr lang="en-US" sz="2400" dirty="0" smtClean="0"/>
              <a:t>If a query contains the label </a:t>
            </a:r>
            <a:r>
              <a:rPr lang="en-US" sz="2400" b="1" dirty="0" smtClean="0"/>
              <a:t>“_is-ta-&lt;key-tag&gt;</a:t>
            </a:r>
            <a:r>
              <a:rPr lang="en-US" sz="2400" dirty="0" smtClean="0"/>
              <a:t>” then a validating resolver will report validation failure if the key is NOT in the local trusted key store</a:t>
            </a:r>
            <a:endParaRPr lang="en-US" dirty="0" smtClean="0"/>
          </a:p>
          <a:p>
            <a:pPr lvl="2"/>
            <a:r>
              <a:rPr lang="en-US" sz="2400" dirty="0" smtClean="0"/>
              <a:t>If a query contains the label </a:t>
            </a:r>
            <a:r>
              <a:rPr lang="en-US" sz="2400" b="1" dirty="0" smtClean="0"/>
              <a:t>“_not-ta-&lt;key-tag&gt;”</a:t>
            </a:r>
            <a:r>
              <a:rPr lang="en-US" sz="2400" dirty="0" smtClean="0"/>
              <a:t> then a validating resolver will report validation failure if the key IS in the local trusted key store</a:t>
            </a:r>
          </a:p>
          <a:p>
            <a:pPr lvl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1318729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User-Side Measurement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Three DNS queries: 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 smtClean="0"/>
              <a:t>_is-ta-4066.&lt;</a:t>
            </a:r>
            <a:r>
              <a:rPr lang="en-US" dirty="0" err="1" smtClean="0"/>
              <a:t>some.signed.domain</a:t>
            </a:r>
            <a:r>
              <a:rPr lang="en-US" dirty="0" smtClean="0"/>
              <a:t>&gt;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 smtClean="0"/>
              <a:t>_not-ta-4066.&lt;</a:t>
            </a:r>
            <a:r>
              <a:rPr lang="en-US" dirty="0" err="1" smtClean="0"/>
              <a:t>some.signed.domain</a:t>
            </a:r>
            <a:r>
              <a:rPr lang="en-US" dirty="0" smtClean="0"/>
              <a:t>&gt;  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 smtClean="0"/>
              <a:t>&lt;badly-signed&gt;.&lt;</a:t>
            </a:r>
            <a:r>
              <a:rPr lang="en-US" dirty="0" err="1" smtClean="0"/>
              <a:t>some.signed.domain</a:t>
            </a:r>
            <a:r>
              <a:rPr lang="en-US" dirty="0" smtClean="0"/>
              <a:t>&gt; </a:t>
            </a:r>
          </a:p>
          <a:p>
            <a:pPr marL="914400" lvl="1" indent="-457200">
              <a:buFont typeface="+mj-lt"/>
              <a:buAutoNum type="arabicPeriod"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Single Resolver Analysis: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642187" y="4812030"/>
            <a:ext cx="2709845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b="1" dirty="0" smtClean="0"/>
              <a:t>Resolver </a:t>
            </a:r>
            <a:r>
              <a:rPr lang="en-US" b="1" dirty="0" err="1" smtClean="0"/>
              <a:t>Behaviour</a:t>
            </a:r>
            <a:r>
              <a:rPr lang="en-US" b="1" dirty="0" smtClean="0"/>
              <a:t> Type</a:t>
            </a:r>
          </a:p>
          <a:p>
            <a:pPr algn="r"/>
            <a:r>
              <a:rPr lang="en-US" b="1" dirty="0" smtClean="0"/>
              <a:t>Loaded New KSK</a:t>
            </a:r>
          </a:p>
          <a:p>
            <a:pPr algn="r"/>
            <a:r>
              <a:rPr lang="en-US" b="1" dirty="0" smtClean="0"/>
              <a:t>NOT loaded New KSK</a:t>
            </a:r>
          </a:p>
          <a:p>
            <a:pPr algn="r"/>
            <a:r>
              <a:rPr lang="en-US" b="1" dirty="0" smtClean="0"/>
              <a:t>Mechanism not supported</a:t>
            </a:r>
          </a:p>
          <a:p>
            <a:pPr algn="r"/>
            <a:r>
              <a:rPr lang="en-US" b="1" dirty="0" smtClean="0"/>
              <a:t>Not validating</a:t>
            </a:r>
            <a:endParaRPr lang="en-US" b="1" dirty="0"/>
          </a:p>
        </p:txBody>
      </p:sp>
      <p:sp>
        <p:nvSpPr>
          <p:cNvPr id="6" name="TextBox 5"/>
          <p:cNvSpPr txBox="1"/>
          <p:nvPr/>
        </p:nvSpPr>
        <p:spPr>
          <a:xfrm flipH="1">
            <a:off x="4434838" y="4805363"/>
            <a:ext cx="5063491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    </a:t>
            </a:r>
            <a:r>
              <a:rPr lang="en-US" b="1" dirty="0" smtClean="0"/>
              <a:t>Query 1                  Query 2             Query 3</a:t>
            </a:r>
          </a:p>
          <a:p>
            <a:r>
              <a:rPr lang="en-US" dirty="0"/>
              <a:t> </a:t>
            </a:r>
            <a:r>
              <a:rPr lang="en-US" dirty="0" smtClean="0"/>
              <a:t>        A                          SERVFAIL          SERVFAIL</a:t>
            </a:r>
          </a:p>
          <a:p>
            <a:r>
              <a:rPr lang="en-US" dirty="0" smtClean="0"/>
              <a:t>    SERVFAIL                     A                    SERVFAIL</a:t>
            </a:r>
          </a:p>
          <a:p>
            <a:r>
              <a:rPr lang="en-US" dirty="0"/>
              <a:t> </a:t>
            </a:r>
            <a:r>
              <a:rPr lang="en-US" dirty="0" smtClean="0"/>
              <a:t>        A                              A                    SERVFAIL</a:t>
            </a:r>
          </a:p>
          <a:p>
            <a:r>
              <a:rPr lang="en-US" dirty="0"/>
              <a:t> </a:t>
            </a:r>
            <a:r>
              <a:rPr lang="en-US" dirty="0" smtClean="0"/>
              <a:t>        A                              A                        A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9148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User-Side Measurement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Multiple Resolver Analysis</a:t>
            </a:r>
          </a:p>
          <a:p>
            <a:pPr marL="457200" lvl="1" indent="0">
              <a:buNone/>
            </a:pPr>
            <a:r>
              <a:rPr lang="en-US" dirty="0" smtClean="0"/>
              <a:t>A SERVFAIL response will cause the user to repeat their query to other locally configured resolvers. In a multi-resolver scenario, and where forwarders are used, we can still determine if the user will be impacted by the KSK roll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284480" y="3680460"/>
            <a:ext cx="133882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b="1" dirty="0" smtClean="0"/>
              <a:t>User Impact</a:t>
            </a:r>
          </a:p>
          <a:p>
            <a:pPr algn="r"/>
            <a:r>
              <a:rPr lang="en-US" dirty="0" smtClean="0"/>
              <a:t>OK</a:t>
            </a:r>
          </a:p>
          <a:p>
            <a:pPr algn="r"/>
            <a:r>
              <a:rPr lang="en-US" dirty="0" smtClean="0"/>
              <a:t>NOT OK</a:t>
            </a:r>
          </a:p>
        </p:txBody>
      </p:sp>
      <p:sp>
        <p:nvSpPr>
          <p:cNvPr id="6" name="TextBox 5"/>
          <p:cNvSpPr txBox="1"/>
          <p:nvPr/>
        </p:nvSpPr>
        <p:spPr>
          <a:xfrm flipH="1">
            <a:off x="3623308" y="3673793"/>
            <a:ext cx="5063491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    Query 1                  Query 2             Query 3</a:t>
            </a:r>
          </a:p>
          <a:p>
            <a:r>
              <a:rPr lang="en-US" dirty="0"/>
              <a:t> </a:t>
            </a:r>
            <a:r>
              <a:rPr lang="en-US" dirty="0" smtClean="0"/>
              <a:t>        A                         SERVFAIL           SERVFAIL</a:t>
            </a:r>
          </a:p>
          <a:p>
            <a:r>
              <a:rPr lang="en-US" dirty="0" smtClean="0"/>
              <a:t>    SERVFAIL                     A                    SERVFAIL</a:t>
            </a:r>
          </a:p>
          <a:p>
            <a:r>
              <a:rPr lang="en-US" dirty="0"/>
              <a:t> </a:t>
            </a:r>
            <a:r>
              <a:rPr lang="en-US" dirty="0" smtClean="0"/>
              <a:t>       A                               A                    SERVFAIL</a:t>
            </a:r>
          </a:p>
          <a:p>
            <a:r>
              <a:rPr lang="en-US" dirty="0" smtClean="0"/>
              <a:t>    SERVFAIL                 SERVFAIL           SERVFAIL</a:t>
            </a:r>
            <a:endParaRPr lang="en-US" dirty="0"/>
          </a:p>
          <a:p>
            <a:endParaRPr lang="en-US" dirty="0" smtClean="0"/>
          </a:p>
          <a:p>
            <a:r>
              <a:rPr lang="en-US" dirty="0" smtClean="0"/>
              <a:t>        A                               A                          A</a:t>
            </a:r>
          </a:p>
          <a:p>
            <a:endParaRPr lang="en-US" dirty="0"/>
          </a:p>
        </p:txBody>
      </p:sp>
      <p:sp>
        <p:nvSpPr>
          <p:cNvPr id="5" name="Left Brace 4"/>
          <p:cNvSpPr/>
          <p:nvPr/>
        </p:nvSpPr>
        <p:spPr>
          <a:xfrm>
            <a:off x="3623308" y="4560570"/>
            <a:ext cx="285752" cy="560070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7" name="TextBox 6"/>
          <p:cNvSpPr txBox="1"/>
          <p:nvPr/>
        </p:nvSpPr>
        <p:spPr>
          <a:xfrm>
            <a:off x="1628716" y="4659523"/>
            <a:ext cx="19945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smtClean="0"/>
              <a:t>UNKNOWN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2100857" y="5314604"/>
            <a:ext cx="17060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/>
              <a:t>NOT </a:t>
            </a:r>
            <a:r>
              <a:rPr lang="en-US" smtClean="0"/>
              <a:t>Impacted</a:t>
            </a:r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0302780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Measuring User Impact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Use these tests in a script to allow users to test the state of their DNS environment:</a:t>
            </a:r>
          </a:p>
          <a:p>
            <a:pPr lvl="1"/>
            <a:r>
              <a:rPr lang="en-US" dirty="0" smtClean="0"/>
              <a:t>If the user can resolve Query 1, and SERVFAILs on Query 2 and Query 3 then the user is </a:t>
            </a:r>
            <a:r>
              <a:rPr lang="en-US" b="1" dirty="0" smtClean="0"/>
              <a:t>able</a:t>
            </a:r>
            <a:r>
              <a:rPr lang="en-US" dirty="0" smtClean="0"/>
              <a:t> to validate using the nominated key as a trusted key</a:t>
            </a:r>
          </a:p>
          <a:p>
            <a:pPr lvl="1"/>
            <a:r>
              <a:rPr lang="en-US" dirty="0"/>
              <a:t>If </a:t>
            </a:r>
            <a:r>
              <a:rPr lang="en-US" dirty="0" smtClean="0"/>
              <a:t>the user SERVFAILS on Query </a:t>
            </a:r>
            <a:r>
              <a:rPr lang="en-US" dirty="0"/>
              <a:t>1, </a:t>
            </a:r>
            <a:r>
              <a:rPr lang="en-US" dirty="0" smtClean="0"/>
              <a:t>resolves Query 2 and SERVFAILs </a:t>
            </a:r>
            <a:r>
              <a:rPr lang="en-US" dirty="0"/>
              <a:t>on </a:t>
            </a:r>
            <a:r>
              <a:rPr lang="en-US" dirty="0" smtClean="0"/>
              <a:t>Query </a:t>
            </a:r>
            <a:r>
              <a:rPr lang="en-US" dirty="0"/>
              <a:t>3 then the user is </a:t>
            </a:r>
            <a:r>
              <a:rPr lang="en-US" b="1" dirty="0" smtClean="0"/>
              <a:t>unable</a:t>
            </a:r>
            <a:r>
              <a:rPr lang="en-US" dirty="0" smtClean="0"/>
              <a:t> to </a:t>
            </a:r>
            <a:r>
              <a:rPr lang="en-US" dirty="0"/>
              <a:t>validate using the nominated key as a trusted </a:t>
            </a:r>
            <a:r>
              <a:rPr lang="en-US" dirty="0" smtClean="0"/>
              <a:t>keys</a:t>
            </a:r>
          </a:p>
          <a:p>
            <a:pPr lvl="1"/>
            <a:r>
              <a:rPr lang="en-US" dirty="0"/>
              <a:t>I</a:t>
            </a:r>
            <a:r>
              <a:rPr lang="en-US" dirty="0" smtClean="0"/>
              <a:t>f the user SERVFAILS on Query 3 then the result is indeterminate</a:t>
            </a:r>
          </a:p>
          <a:p>
            <a:pPr lvl="1"/>
            <a:r>
              <a:rPr lang="en-US" dirty="0" smtClean="0"/>
              <a:t>Otherwise, the user will not be impacted by the KSK roll</a:t>
            </a:r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95496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Privacy and Security Considerations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This test itself does not reveal which resolvers are used by end users in resolving names</a:t>
            </a:r>
          </a:p>
          <a:p>
            <a:r>
              <a:rPr lang="en-US" dirty="0" smtClean="0"/>
              <a:t>The query itself need not contain any end user identifying material</a:t>
            </a:r>
          </a:p>
          <a:p>
            <a:r>
              <a:rPr lang="en-US" dirty="0" smtClean="0"/>
              <a:t>The methodology never changes “insecure” to ”authenticated” </a:t>
            </a:r>
            <a:r>
              <a:rPr lang="mr-IN" dirty="0" smtClean="0"/>
              <a:t>–</a:t>
            </a:r>
            <a:r>
              <a:rPr lang="en-US" dirty="0" smtClean="0"/>
              <a:t> it will only change “authenticated” to “insecure” depending on the resolver’s local trusted key state when resolving certain labels</a:t>
            </a:r>
          </a:p>
          <a:p>
            <a:r>
              <a:rPr lang="en-US" dirty="0" smtClean="0"/>
              <a:t>Anyone can set up a test condition within their delegated part of the DNS</a:t>
            </a:r>
          </a:p>
          <a:p>
            <a:r>
              <a:rPr lang="en-US" dirty="0" smtClean="0"/>
              <a:t>The results of the test are passed back only to the user in the form of a resolution outcome</a:t>
            </a:r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0297120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Questions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 smtClean="0"/>
              <a:t>Should this label be at any location in the name or should it </a:t>
            </a:r>
            <a:r>
              <a:rPr lang="en-AU" smtClean="0"/>
              <a:t>be specified to be </a:t>
            </a:r>
            <a:r>
              <a:rPr lang="en-AU" dirty="0" smtClean="0"/>
              <a:t>the left-most label?</a:t>
            </a:r>
          </a:p>
          <a:p>
            <a:r>
              <a:rPr lang="en-AU" dirty="0" smtClean="0"/>
              <a:t>I can’t think of any other questions </a:t>
            </a:r>
            <a:r>
              <a:rPr lang="mr-IN" dirty="0" smtClean="0"/>
              <a:t>–</a:t>
            </a:r>
            <a:r>
              <a:rPr lang="en-AU" dirty="0" smtClean="0"/>
              <a:t> maybe you can!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92914896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2019</TotalTime>
  <Words>613</Words>
  <Application>Microsoft Macintosh PowerPoint</Application>
  <PresentationFormat>Widescreen</PresentationFormat>
  <Paragraphs>68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AhnbergHand</vt:lpstr>
      <vt:lpstr>Arial</vt:lpstr>
      <vt:lpstr>Calibri</vt:lpstr>
      <vt:lpstr>Calibri Light</vt:lpstr>
      <vt:lpstr>Mangal</vt:lpstr>
      <vt:lpstr>Office Theme</vt:lpstr>
      <vt:lpstr>draft-huston-kskroll-sentinel</vt:lpstr>
      <vt:lpstr>Measuring KSK Roll Readiness</vt:lpstr>
      <vt:lpstr>User-Side Measurement</vt:lpstr>
      <vt:lpstr>User-Side Measurement</vt:lpstr>
      <vt:lpstr>User-Side Measurement</vt:lpstr>
      <vt:lpstr>Measuring User Impact</vt:lpstr>
      <vt:lpstr>Privacy and Security Considerations</vt:lpstr>
      <vt:lpstr>Questions</vt:lpstr>
    </vt:vector>
  </TitlesOfParts>
  <Company/>
  <LinksUpToDate>false</LinksUpToDate>
  <SharedDoc>false</SharedDoc>
  <HyperlinksChanged>false</HyperlinksChanged>
  <AppVersion>15.0033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KSK Roll Measurement</dc:title>
  <dc:creator>Geoff Huston</dc:creator>
  <cp:lastModifiedBy>Geoff Huston</cp:lastModifiedBy>
  <cp:revision>35</cp:revision>
  <cp:lastPrinted>2017-11-07T18:39:56Z</cp:lastPrinted>
  <dcterms:created xsi:type="dcterms:W3CDTF">2017-10-20T11:47:15Z</dcterms:created>
  <dcterms:modified xsi:type="dcterms:W3CDTF">2017-11-12T10:31:49Z</dcterms:modified>
</cp:coreProperties>
</file>